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8"/>
  </p:notesMasterIdLst>
  <p:handoutMasterIdLst>
    <p:handoutMasterId r:id="rId29"/>
  </p:handoutMasterIdLst>
  <p:sldIdLst>
    <p:sldId id="670" r:id="rId2"/>
    <p:sldId id="672" r:id="rId3"/>
    <p:sldId id="673" r:id="rId4"/>
    <p:sldId id="675" r:id="rId5"/>
    <p:sldId id="678" r:id="rId6"/>
    <p:sldId id="694" r:id="rId7"/>
    <p:sldId id="700" r:id="rId8"/>
    <p:sldId id="680" r:id="rId9"/>
    <p:sldId id="684" r:id="rId10"/>
    <p:sldId id="702" r:id="rId11"/>
    <p:sldId id="701" r:id="rId12"/>
    <p:sldId id="703" r:id="rId13"/>
    <p:sldId id="704" r:id="rId14"/>
    <p:sldId id="705" r:id="rId15"/>
    <p:sldId id="681" r:id="rId16"/>
    <p:sldId id="677" r:id="rId17"/>
    <p:sldId id="706" r:id="rId18"/>
    <p:sldId id="710" r:id="rId19"/>
    <p:sldId id="711" r:id="rId20"/>
    <p:sldId id="691" r:id="rId21"/>
    <p:sldId id="708" r:id="rId22"/>
    <p:sldId id="707" r:id="rId23"/>
    <p:sldId id="709" r:id="rId24"/>
    <p:sldId id="712" r:id="rId25"/>
    <p:sldId id="713" r:id="rId26"/>
    <p:sldId id="697" r:id="rId27"/>
  </p:sldIdLst>
  <p:sldSz cx="9144000" cy="6858000" type="screen4x3"/>
  <p:notesSz cx="7104063" cy="102346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CF004"/>
    <a:srgbClr val="D5D5D5"/>
    <a:srgbClr val="CACACA"/>
    <a:srgbClr val="777777"/>
    <a:srgbClr val="E6E6E6"/>
    <a:srgbClr val="FF8B17"/>
    <a:srgbClr val="FF9933"/>
    <a:srgbClr val="FF33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94595" autoAdjust="0"/>
  </p:normalViewPr>
  <p:slideViewPr>
    <p:cSldViewPr>
      <p:cViewPr varScale="1">
        <p:scale>
          <a:sx n="62" d="100"/>
          <a:sy n="62" d="100"/>
        </p:scale>
        <p:origin x="1476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9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639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5424" y="1"/>
            <a:ext cx="3078639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851"/>
            <a:ext cx="3078639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5424" y="9721851"/>
            <a:ext cx="3078639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pPr>
              <a:defRPr/>
            </a:pPr>
            <a:fld id="{84530E2D-99EC-412B-9C98-9F2135184C5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639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5424" y="1"/>
            <a:ext cx="3078639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9687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5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8375" y="4862514"/>
            <a:ext cx="5207316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Klicken Sie, um die Formate des Vorlagentextes zu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165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851"/>
            <a:ext cx="3078639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65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5424" y="9721851"/>
            <a:ext cx="3078639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pPr>
              <a:defRPr/>
            </a:pPr>
            <a:fld id="{2903DDF0-F83D-48A3-AE10-A0CEA4489B8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3CDAD64-3572-4E20-A74A-010A58A27199}" type="slidenum">
              <a:rPr lang="de-DE" altLang="de-DE" sz="1200" smtClean="0"/>
              <a:pPr/>
              <a:t>1</a:t>
            </a:fld>
            <a:endParaRPr lang="de-DE" altLang="de-DE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AT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3CDAD64-3572-4E20-A74A-010A58A27199}" type="slidenum">
              <a:rPr lang="de-DE" altLang="de-DE" sz="1200" smtClean="0"/>
              <a:pPr/>
              <a:t>26</a:t>
            </a:fld>
            <a:endParaRPr lang="de-DE" altLang="de-DE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AT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E4150-33EB-4C7D-B3DB-BE60A2FCB819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481106729"/>
      </p:ext>
    </p:extLst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EC0BD-7996-4C7C-9798-248B6303A71F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114179460"/>
      </p:ext>
    </p:extLst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8000" y="762000"/>
            <a:ext cx="2057400" cy="48768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762000"/>
            <a:ext cx="6019800" cy="48768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3EE69-AF7D-4EDC-B3F6-1BC3EBE2129D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855207508"/>
      </p:ext>
    </p:extLst>
  </p:cSld>
  <p:clrMapOvr>
    <a:masterClrMapping/>
  </p:clrMapOvr>
  <p:transition spd="slow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8153400" cy="6858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962400" cy="40386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962400" cy="40386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DF47C-0B02-442D-B817-6E2CA5CF8CED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526142514"/>
      </p:ext>
    </p:extLst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2ABF8-EC80-4035-B0EA-126C7A8D6445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955000554"/>
      </p:ext>
    </p:extLst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CB373-850B-41F1-BD5E-E91CDC0F6F5F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082493004"/>
      </p:ext>
    </p:extLst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962400" cy="40386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962400" cy="40386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E2BA0-EAB8-4D6D-9766-D0EEB0E2EA09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542229694"/>
      </p:ext>
    </p:extLst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85D12-469C-4805-8F1E-C3FB35CC4AB5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632228448"/>
      </p:ext>
    </p:extLst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B61F3-4289-4AE5-9229-F467E13B2439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839542191"/>
      </p:ext>
    </p:extLst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F71D6-786E-4DDF-917B-BDAEF9C9EEEE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920312301"/>
      </p:ext>
    </p:extLst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1E554-9464-4D0D-B5B9-3B7BAB12201C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834940549"/>
      </p:ext>
    </p:extLst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4ED35-F6C1-4159-9755-6A0FB48E24C6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248130099"/>
      </p:ext>
    </p:extLst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 userDrawn="1"/>
        </p:nvSpPr>
        <p:spPr bwMode="auto">
          <a:xfrm>
            <a:off x="685800" y="6400800"/>
            <a:ext cx="5813639" cy="381000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de-AT" alt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Manfred Zentner, Donau-Universität Krems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8077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Klicken Sie, um die Formate des Vorlagentextes zu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+mn-lt"/>
              </a:defRPr>
            </a:lvl1pPr>
          </a:lstStyle>
          <a:p>
            <a:pPr>
              <a:defRPr/>
            </a:pPr>
            <a:fld id="{1B45A0D8-7614-4A91-B603-427F3D86F192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  <p:sp>
        <p:nvSpPr>
          <p:cNvPr id="1029" name="Line 9"/>
          <p:cNvSpPr>
            <a:spLocks noChangeShapeType="1"/>
          </p:cNvSpPr>
          <p:nvPr userDrawn="1"/>
        </p:nvSpPr>
        <p:spPr bwMode="auto">
          <a:xfrm>
            <a:off x="0" y="6324600"/>
            <a:ext cx="9144000" cy="0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030" name="Line 10"/>
          <p:cNvSpPr>
            <a:spLocks noChangeShapeType="1"/>
          </p:cNvSpPr>
          <p:nvPr userDrawn="1"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031" name="Line 11"/>
          <p:cNvSpPr>
            <a:spLocks noChangeShapeType="1"/>
          </p:cNvSpPr>
          <p:nvPr userDrawn="1"/>
        </p:nvSpPr>
        <p:spPr bwMode="auto">
          <a:xfrm>
            <a:off x="609600" y="0"/>
            <a:ext cx="0" cy="68580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032" name="Line 12"/>
          <p:cNvSpPr>
            <a:spLocks noChangeShapeType="1"/>
          </p:cNvSpPr>
          <p:nvPr userDrawn="1"/>
        </p:nvSpPr>
        <p:spPr bwMode="auto">
          <a:xfrm>
            <a:off x="8915400" y="152400"/>
            <a:ext cx="0" cy="61722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033" name="Rectangle 20"/>
          <p:cNvSpPr>
            <a:spLocks noChangeArrowheads="1"/>
          </p:cNvSpPr>
          <p:nvPr userDrawn="1"/>
        </p:nvSpPr>
        <p:spPr bwMode="auto">
          <a:xfrm>
            <a:off x="685800" y="914400"/>
            <a:ext cx="8229598" cy="381000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de-AT" altLang="de-DE"/>
          </a:p>
        </p:txBody>
      </p:sp>
      <p:sp>
        <p:nvSpPr>
          <p:cNvPr id="1034" name="Rectangle 21"/>
          <p:cNvSpPr>
            <a:spLocks noChangeArrowheads="1"/>
          </p:cNvSpPr>
          <p:nvPr userDrawn="1"/>
        </p:nvSpPr>
        <p:spPr bwMode="auto">
          <a:xfrm>
            <a:off x="77788" y="914400"/>
            <a:ext cx="468312" cy="381000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endParaRPr lang="de-DE" altLang="de-DE" dirty="0">
              <a:solidFill>
                <a:schemeClr val="bg1"/>
              </a:solidFill>
            </a:endParaRPr>
          </a:p>
        </p:txBody>
      </p:sp>
      <p:sp>
        <p:nvSpPr>
          <p:cNvPr id="1035" name="Rectangle 22"/>
          <p:cNvSpPr>
            <a:spLocks noChangeArrowheads="1"/>
          </p:cNvSpPr>
          <p:nvPr userDrawn="1"/>
        </p:nvSpPr>
        <p:spPr bwMode="auto">
          <a:xfrm>
            <a:off x="65088" y="6400800"/>
            <a:ext cx="468312" cy="381000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de-AT" altLang="de-DE"/>
          </a:p>
        </p:txBody>
      </p:sp>
      <p:sp>
        <p:nvSpPr>
          <p:cNvPr id="1036" name="Rectangle 23"/>
          <p:cNvSpPr>
            <a:spLocks noChangeArrowheads="1"/>
          </p:cNvSpPr>
          <p:nvPr userDrawn="1"/>
        </p:nvSpPr>
        <p:spPr bwMode="auto">
          <a:xfrm>
            <a:off x="684212" y="260350"/>
            <a:ext cx="8231187" cy="504825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de-AT" altLang="de-DE"/>
          </a:p>
        </p:txBody>
      </p:sp>
      <p:sp>
        <p:nvSpPr>
          <p:cNvPr id="1037" name="Rectangle 25"/>
          <p:cNvSpPr>
            <a:spLocks noChangeArrowheads="1"/>
          </p:cNvSpPr>
          <p:nvPr userDrawn="1"/>
        </p:nvSpPr>
        <p:spPr bwMode="auto">
          <a:xfrm>
            <a:off x="76200" y="260350"/>
            <a:ext cx="457200" cy="506413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de-AT" altLang="de-DE"/>
          </a:p>
        </p:txBody>
      </p:sp>
      <p:sp>
        <p:nvSpPr>
          <p:cNvPr id="103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8153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Klicken Sie, um das Titelformat zu bearbeiten</a:t>
            </a:r>
          </a:p>
        </p:txBody>
      </p:sp>
      <p:sp>
        <p:nvSpPr>
          <p:cNvPr id="3098" name="Rectangle 26"/>
          <p:cNvSpPr>
            <a:spLocks noChangeArrowheads="1"/>
          </p:cNvSpPr>
          <p:nvPr/>
        </p:nvSpPr>
        <p:spPr bwMode="auto">
          <a:xfrm>
            <a:off x="761999" y="228600"/>
            <a:ext cx="690634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5000"/>
              </a:lnSpc>
              <a:defRPr/>
            </a:pPr>
            <a:r>
              <a:rPr lang="de-DE" altLang="de-DE" sz="1200" b="1" dirty="0">
                <a:solidFill>
                  <a:schemeClr val="bg1"/>
                </a:solidFill>
                <a:latin typeface="Arial" panose="020B0604020202020204" pitchFamily="34" charset="0"/>
              </a:rPr>
              <a:t>Jugendbefragung 2022</a:t>
            </a:r>
          </a:p>
          <a:p>
            <a:pPr>
              <a:lnSpc>
                <a:spcPct val="115000"/>
              </a:lnSpc>
              <a:defRPr/>
            </a:pPr>
            <a:r>
              <a:rPr lang="de-DE" altLang="de-DE" sz="1200" dirty="0">
                <a:solidFill>
                  <a:schemeClr val="bg1"/>
                </a:solidFill>
                <a:latin typeface="Arial" panose="020B0604020202020204" pitchFamily="34" charset="0"/>
              </a:rPr>
              <a:t>St. Pölten, 6. April 2022</a:t>
            </a:r>
          </a:p>
        </p:txBody>
      </p:sp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0FFC649D-BCB9-491C-BEF7-2B43CAEA34D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6378632"/>
            <a:ext cx="2339752" cy="4253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slow"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 Black" panose="020B0A04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 Black" panose="020B0A04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 Black" panose="020B0A04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 Black" panose="020B0A04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 Black" panose="020B0A04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 Black" panose="020B0A04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 Black" panose="020B0A04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 Black" panose="020B0A04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Marlett" pitchFamily="2" charset="2"/>
        <a:buChar char="8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780928"/>
            <a:ext cx="7989888" cy="1143000"/>
          </a:xfrm>
        </p:spPr>
        <p:txBody>
          <a:bodyPr anchor="ctr"/>
          <a:lstStyle/>
          <a:p>
            <a:pPr algn="l" eaLnBrk="1" hangingPunct="1">
              <a:spcBef>
                <a:spcPct val="40000"/>
              </a:spcBef>
            </a:pPr>
            <a:r>
              <a:rPr lang="de-DE" altLang="de-DE" sz="2400" dirty="0"/>
              <a:t>Jugendbefragung 2022</a:t>
            </a:r>
            <a:br>
              <a:rPr lang="de-DE" altLang="de-DE" sz="2400" dirty="0"/>
            </a:br>
            <a:br>
              <a:rPr lang="de-DE" altLang="de-DE" sz="2400" dirty="0"/>
            </a:br>
            <a:endParaRPr lang="de-DE" altLang="de-DE" sz="1800" b="1" dirty="0">
              <a:latin typeface="Arial" panose="020B0604020202020204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B4117A5-59E4-44B9-9076-673CD7186A72}"/>
              </a:ext>
            </a:extLst>
          </p:cNvPr>
          <p:cNvSpPr/>
          <p:nvPr/>
        </p:nvSpPr>
        <p:spPr>
          <a:xfrm>
            <a:off x="899592" y="4797152"/>
            <a:ext cx="610242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Manfred Zentner</a:t>
            </a:r>
            <a:br>
              <a:rPr lang="de-DE" altLang="de-DE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Donau-Universität Krems, Department Migration und Globalisierung</a:t>
            </a:r>
            <a:br>
              <a:rPr lang="de-DE" altLang="de-DE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lang="de-DE" alt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Identity Research</a:t>
            </a:r>
          </a:p>
          <a:p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Pool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European Youth Researcher</a:t>
            </a:r>
          </a:p>
        </p:txBody>
      </p:sp>
    </p:spTree>
  </p:cSld>
  <p:clrMapOvr>
    <a:masterClrMapping/>
  </p:clrMapOvr>
  <p:transition spd="slow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Covid-19-Maßnahmen und ihre Auswirkungen</a:t>
            </a:r>
            <a:endParaRPr lang="en-US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358E3CCF-8D80-4F1E-AD33-798A87713E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340767"/>
            <a:ext cx="7560840" cy="488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80934"/>
      </p:ext>
    </p:extLst>
  </p:cSld>
  <p:clrMapOvr>
    <a:masterClrMapping/>
  </p:clrMapOvr>
  <p:transition spd="slow"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Covid-19-Maßnahmen und ihre Auswirkungen</a:t>
            </a:r>
            <a:endParaRPr lang="en-US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7D49E29-D92A-4785-88E0-F9116C0D8E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409700"/>
            <a:ext cx="7250232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287926"/>
      </p:ext>
    </p:extLst>
  </p:cSld>
  <p:clrMapOvr>
    <a:masterClrMapping/>
  </p:clrMapOvr>
  <p:transition spd="slow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Jugend in der Gemeinde</a:t>
            </a:r>
            <a:endParaRPr lang="en-US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B33D8DC6-2856-4BBC-A9DE-5E2FC730EB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409699"/>
            <a:ext cx="7194376" cy="465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944919"/>
      </p:ext>
    </p:extLst>
  </p:cSld>
  <p:clrMapOvr>
    <a:masterClrMapping/>
  </p:clrMapOvr>
  <p:transition spd="slow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Jugend in der Gemeinde  2</a:t>
            </a:r>
            <a:endParaRPr lang="en-US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196110C0-F469-4725-9EE2-5DD45130CB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424239"/>
            <a:ext cx="7266384" cy="469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86999"/>
      </p:ext>
    </p:extLst>
  </p:cSld>
  <p:clrMapOvr>
    <a:masterClrMapping/>
  </p:clrMapOvr>
  <p:transition spd="slow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Jugend in der Gemeinde 3</a:t>
            </a:r>
            <a:endParaRPr lang="en-US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BED8E9E5-6BFE-4591-8FD8-758BC5B562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409700"/>
            <a:ext cx="7250232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26203"/>
      </p:ext>
    </p:extLst>
  </p:cSld>
  <p:clrMapOvr>
    <a:masterClrMapping/>
  </p:clrMapOvr>
  <p:transition spd="slow"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Mehrheit braucht digitale Medien im Alltag</a:t>
            </a:r>
            <a:endParaRPr lang="en-US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B03C8E67-EF7D-45DC-AA30-D679EC9CDE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409700"/>
            <a:ext cx="7416824" cy="479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217280"/>
      </p:ext>
    </p:extLst>
  </p:cSld>
  <p:clrMapOvr>
    <a:masterClrMapping/>
  </p:clrMapOvr>
  <p:transition spd="slow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Digital Natives?</a:t>
            </a:r>
            <a:endParaRPr lang="en-US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AB45A7C-6758-484C-849E-8A1A0C136264}"/>
              </a:ext>
            </a:extLst>
          </p:cNvPr>
          <p:cNvSpPr txBox="1"/>
          <p:nvPr/>
        </p:nvSpPr>
        <p:spPr>
          <a:xfrm>
            <a:off x="611560" y="1362254"/>
            <a:ext cx="805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Nach wie vor geschlechtsspezifische Unterschiede bei Selbsteinschätzung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88EE245A-8AE4-40D1-AB0A-123FBD2509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670262"/>
            <a:ext cx="6912768" cy="446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43657"/>
      </p:ext>
    </p:extLst>
  </p:cSld>
  <p:clrMapOvr>
    <a:masterClrMapping/>
  </p:clrMapOvr>
  <p:transition spd="slow"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Nutzung verschiedener digitaler Angebote (mehrmals täglich)</a:t>
            </a:r>
            <a:endParaRPr lang="en-US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9F60E51E-A7DD-4FB4-81A0-2734C24842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2252" y="1409699"/>
            <a:ext cx="7574164" cy="489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377888"/>
      </p:ext>
    </p:extLst>
  </p:cSld>
  <p:clrMapOvr>
    <a:masterClrMapping/>
  </p:clrMapOvr>
  <p:transition spd="slow"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Informationsquellen zu bestimmten Themen</a:t>
            </a:r>
            <a:endParaRPr lang="en-US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AABE09BC-0D0B-43CE-B461-59C3B12740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340768"/>
            <a:ext cx="7620000" cy="492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209720"/>
      </p:ext>
    </p:extLst>
  </p:cSld>
  <p:clrMapOvr>
    <a:masterClrMapping/>
  </p:clrMapOvr>
  <p:transition spd="slow"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Änderung des Informationsverhaltens: je jünger desto social</a:t>
            </a:r>
            <a:endParaRPr lang="en-US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99E872E-6EB0-4E40-9C0F-0F02ADC89A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3635" y="1621120"/>
            <a:ext cx="7254749" cy="469257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EAE9E0C-B344-4129-A686-4FEEA1BB5C8C}"/>
              </a:ext>
            </a:extLst>
          </p:cNvPr>
          <p:cNvSpPr txBox="1"/>
          <p:nvPr/>
        </p:nvSpPr>
        <p:spPr>
          <a:xfrm>
            <a:off x="629619" y="1268760"/>
            <a:ext cx="805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Informationsquellen zum Thema Politik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324624"/>
      </p:ext>
    </p:extLst>
  </p:cSld>
  <p:clrMapOvr>
    <a:masterClrMapping/>
  </p:clrMapOvr>
  <p:transition spd="slow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Studie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Online Studie für Jugendliche und junge Erwachsene</a:t>
            </a:r>
          </a:p>
          <a:p>
            <a:pPr lvl="1"/>
            <a:r>
              <a:rPr lang="de-DE" dirty="0"/>
              <a:t>Beteiligung: 573 Personen insgesamt (inklusive einer Kontrollgruppe über 30 Jahren)</a:t>
            </a:r>
          </a:p>
          <a:p>
            <a:pPr lvl="1"/>
            <a:r>
              <a:rPr lang="de-DE" dirty="0"/>
              <a:t>257 weiblich / 270 männlich / 3 divers (43 </a:t>
            </a:r>
            <a:r>
              <a:rPr lang="de-DE" dirty="0" err="1"/>
              <a:t>k.A</a:t>
            </a:r>
            <a:r>
              <a:rPr lang="de-DE" dirty="0"/>
              <a:t>./möchte ich nicht beantworten)</a:t>
            </a:r>
          </a:p>
          <a:p>
            <a:r>
              <a:rPr lang="de-DE" dirty="0"/>
              <a:t>Gruppendiskussionen mit Jugendlichen, die selten bei online Befragungen mitmachen</a:t>
            </a:r>
          </a:p>
          <a:p>
            <a:r>
              <a:rPr lang="de-DE" dirty="0"/>
              <a:t>Themenschwerpunkte: </a:t>
            </a:r>
          </a:p>
          <a:p>
            <a:pPr lvl="1"/>
            <a:r>
              <a:rPr lang="de-DE" dirty="0"/>
              <a:t>Freizeitverhalten, </a:t>
            </a:r>
          </a:p>
          <a:p>
            <a:pPr lvl="1"/>
            <a:r>
              <a:rPr lang="de-DE" dirty="0"/>
              <a:t>Einstellungen, </a:t>
            </a:r>
          </a:p>
          <a:p>
            <a:pPr lvl="1"/>
            <a:r>
              <a:rPr lang="de-DE" dirty="0"/>
              <a:t>Jugend in der Gemeinde, </a:t>
            </a:r>
          </a:p>
          <a:p>
            <a:pPr lvl="1"/>
            <a:r>
              <a:rPr lang="de-DE" dirty="0"/>
              <a:t>Informationsverhalten</a:t>
            </a:r>
          </a:p>
          <a:p>
            <a:pPr lvl="1"/>
            <a:r>
              <a:rPr lang="de-DE" dirty="0"/>
              <a:t>Wichtige Lebensbereiche / gesellschaftspolitische Themen / Politik</a:t>
            </a:r>
          </a:p>
          <a:p>
            <a:r>
              <a:rPr lang="de-DE" dirty="0"/>
              <a:t>Durchgeführt von der </a:t>
            </a:r>
            <a:r>
              <a:rPr lang="de-DE" dirty="0" err="1"/>
              <a:t>Jugend:info</a:t>
            </a:r>
            <a:r>
              <a:rPr lang="de-DE" dirty="0"/>
              <a:t> Niederösterreich </a:t>
            </a:r>
          </a:p>
          <a:p>
            <a:r>
              <a:rPr lang="de-DE" dirty="0"/>
              <a:t>Wissenschaftliche Begleitung: Manfred Zentner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220260"/>
      </p:ext>
    </p:extLst>
  </p:cSld>
  <p:clrMapOvr>
    <a:masterClrMapping/>
  </p:clrMapOvr>
  <p:transition spd="slow"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Persönlich sehr wichtige Lebensbereiche</a:t>
            </a:r>
            <a:endParaRPr lang="en-US" dirty="0"/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106862ED-C663-441A-8122-63FA9A41D7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456039"/>
            <a:ext cx="7554416" cy="488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986714"/>
      </p:ext>
    </p:extLst>
  </p:cSld>
  <p:clrMapOvr>
    <a:masterClrMapping/>
  </p:clrMapOvr>
  <p:transition spd="slow"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Persönlich sehr wichtige Lebensbereiche</a:t>
            </a:r>
            <a:endParaRPr lang="en-US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836FBB5E-F7EA-4D3F-909A-7DAEF08722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409699"/>
            <a:ext cx="7482408" cy="483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886992"/>
      </p:ext>
    </p:extLst>
  </p:cSld>
  <p:clrMapOvr>
    <a:masterClrMapping/>
  </p:clrMapOvr>
  <p:transition spd="slow"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0215" y="743942"/>
            <a:ext cx="8153400" cy="685800"/>
          </a:xfrm>
        </p:spPr>
        <p:txBody>
          <a:bodyPr/>
          <a:lstStyle/>
          <a:p>
            <a:r>
              <a:rPr lang="de-DE" dirty="0"/>
              <a:t>Gesellschaftspolitisch sehr problematisch</a:t>
            </a:r>
            <a:endParaRPr lang="en-US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964C419-0283-4811-B08F-8867CE630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356476"/>
            <a:ext cx="7632848" cy="493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634453"/>
      </p:ext>
    </p:extLst>
  </p:cSld>
  <p:clrMapOvr>
    <a:masterClrMapping/>
  </p:clrMapOvr>
  <p:transition spd="slow"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0215" y="743942"/>
            <a:ext cx="8153400" cy="685800"/>
          </a:xfrm>
        </p:spPr>
        <p:txBody>
          <a:bodyPr/>
          <a:lstStyle/>
          <a:p>
            <a:r>
              <a:rPr lang="de-DE" dirty="0"/>
              <a:t>Gesellschaftspolitisch sehr problematisch</a:t>
            </a:r>
            <a:endParaRPr lang="en-US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6C100478-903C-4158-A5DA-91607ADA06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7927" y="1268761"/>
            <a:ext cx="7750497" cy="500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9849"/>
      </p:ext>
    </p:extLst>
  </p:cSld>
  <p:clrMapOvr>
    <a:masterClrMapping/>
  </p:clrMapOvr>
  <p:transition spd="slow"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0713" y="447253"/>
            <a:ext cx="7886700" cy="1325563"/>
          </a:xfrm>
        </p:spPr>
        <p:txBody>
          <a:bodyPr/>
          <a:lstStyle/>
          <a:p>
            <a:r>
              <a:rPr lang="de-DE" dirty="0"/>
              <a:t>Wichtigste Aufgaben der Politik</a:t>
            </a:r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508B4E9-B42C-4B32-ADC3-0BA49E7A9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2192" y="1425575"/>
            <a:ext cx="3868737" cy="823912"/>
          </a:xfrm>
        </p:spPr>
        <p:txBody>
          <a:bodyPr/>
          <a:lstStyle/>
          <a:p>
            <a:r>
              <a:rPr lang="de-DE" sz="2000" dirty="0"/>
              <a:t>Themen der Jugendlichen und jungen Erwachsenen</a:t>
            </a:r>
            <a:endParaRPr lang="de-AT" sz="2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89FBB9-B8AA-4C0E-8C2C-1EB58A7E37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3277" y="2348880"/>
            <a:ext cx="3868737" cy="3684588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de-DE" dirty="0"/>
              <a:t>Gesundheit</a:t>
            </a:r>
          </a:p>
          <a:p>
            <a:pPr>
              <a:buFont typeface="+mj-lt"/>
              <a:buAutoNum type="arabicPeriod"/>
            </a:pPr>
            <a:r>
              <a:rPr lang="de-DE" dirty="0"/>
              <a:t>Klima</a:t>
            </a:r>
          </a:p>
          <a:p>
            <a:pPr>
              <a:buFont typeface="+mj-lt"/>
              <a:buAutoNum type="arabicPeriod"/>
            </a:pPr>
            <a:r>
              <a:rPr lang="de-DE" dirty="0"/>
              <a:t>Bildung</a:t>
            </a:r>
          </a:p>
          <a:p>
            <a:pPr>
              <a:buFont typeface="+mj-lt"/>
              <a:buAutoNum type="arabicPeriod"/>
            </a:pPr>
            <a:r>
              <a:rPr lang="de-DE" dirty="0"/>
              <a:t>Wirtschaft</a:t>
            </a:r>
          </a:p>
          <a:p>
            <a:pPr>
              <a:buFont typeface="+mj-lt"/>
              <a:buAutoNum type="arabicPeriod"/>
            </a:pPr>
            <a:r>
              <a:rPr lang="de-DE" dirty="0"/>
              <a:t>Arbeitslosigkeit</a:t>
            </a:r>
          </a:p>
          <a:p>
            <a:pPr>
              <a:buFont typeface="+mj-lt"/>
              <a:buAutoNum type="arabicPeriod"/>
            </a:pPr>
            <a:r>
              <a:rPr lang="de-DE" dirty="0"/>
              <a:t>Familie</a:t>
            </a:r>
          </a:p>
          <a:p>
            <a:pPr>
              <a:buFont typeface="+mj-lt"/>
              <a:buAutoNum type="arabicPeriod"/>
            </a:pPr>
            <a:r>
              <a:rPr lang="de-AT" dirty="0"/>
              <a:t>Jugend</a:t>
            </a:r>
          </a:p>
          <a:p>
            <a:pPr>
              <a:buFont typeface="+mj-lt"/>
              <a:buAutoNum type="arabicPeriod"/>
            </a:pPr>
            <a:r>
              <a:rPr lang="de-AT" dirty="0"/>
              <a:t>Zuwanderung</a:t>
            </a:r>
          </a:p>
          <a:p>
            <a:pPr>
              <a:buFont typeface="+mj-lt"/>
              <a:buAutoNum type="arabicPeriod"/>
            </a:pPr>
            <a:r>
              <a:rPr lang="de-AT" dirty="0"/>
              <a:t>Geschlechtergerechtigkeit</a:t>
            </a:r>
          </a:p>
          <a:p>
            <a:pPr>
              <a:buFont typeface="+mj-lt"/>
              <a:buAutoNum type="arabicPeriod"/>
            </a:pPr>
            <a:r>
              <a:rPr lang="de-AT" dirty="0"/>
              <a:t>Digitalisierung</a:t>
            </a:r>
          </a:p>
          <a:p>
            <a:pPr>
              <a:buFont typeface="+mj-lt"/>
              <a:buAutoNum type="arabicPeriod"/>
            </a:pPr>
            <a:endParaRPr lang="de-AT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4D29E21-3917-45DC-970A-589D7B93D3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1711" y="1315034"/>
            <a:ext cx="3887788" cy="823912"/>
          </a:xfrm>
        </p:spPr>
        <p:txBody>
          <a:bodyPr/>
          <a:lstStyle/>
          <a:p>
            <a:r>
              <a:rPr lang="de-DE" sz="2000" dirty="0"/>
              <a:t>Themen der Kontrollgruppe</a:t>
            </a:r>
            <a:endParaRPr lang="de-AT" sz="2000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B4C77E0C-E08E-4DBF-80BF-9A21E80121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19625" y="2348880"/>
            <a:ext cx="3887788" cy="3684588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de-DE" dirty="0"/>
              <a:t>Gesundheit</a:t>
            </a:r>
          </a:p>
          <a:p>
            <a:pPr>
              <a:buFont typeface="+mj-lt"/>
              <a:buAutoNum type="arabicPeriod"/>
            </a:pPr>
            <a:r>
              <a:rPr lang="de-DE" dirty="0"/>
              <a:t>Klima</a:t>
            </a:r>
          </a:p>
          <a:p>
            <a:pPr>
              <a:buFont typeface="+mj-lt"/>
              <a:buAutoNum type="arabicPeriod"/>
            </a:pPr>
            <a:r>
              <a:rPr lang="de-DE" dirty="0"/>
              <a:t>Familie</a:t>
            </a:r>
          </a:p>
          <a:p>
            <a:pPr>
              <a:buFont typeface="+mj-lt"/>
              <a:buAutoNum type="arabicPeriod"/>
            </a:pPr>
            <a:r>
              <a:rPr lang="de-DE" dirty="0"/>
              <a:t>Wirtschaft</a:t>
            </a:r>
          </a:p>
          <a:p>
            <a:pPr>
              <a:buFont typeface="+mj-lt"/>
              <a:buAutoNum type="arabicPeriod"/>
            </a:pPr>
            <a:r>
              <a:rPr lang="de-DE" dirty="0"/>
              <a:t>Bildung</a:t>
            </a:r>
          </a:p>
          <a:p>
            <a:pPr>
              <a:buFont typeface="+mj-lt"/>
              <a:buAutoNum type="arabicPeriod"/>
            </a:pPr>
            <a:r>
              <a:rPr lang="de-DE" dirty="0"/>
              <a:t>Jugend</a:t>
            </a:r>
          </a:p>
          <a:p>
            <a:pPr>
              <a:buFont typeface="+mj-lt"/>
              <a:buAutoNum type="arabicPeriod"/>
            </a:pPr>
            <a:r>
              <a:rPr lang="de-DE" dirty="0"/>
              <a:t>Arbeitslosigkeit</a:t>
            </a:r>
          </a:p>
          <a:p>
            <a:pPr>
              <a:buFont typeface="+mj-lt"/>
              <a:buAutoNum type="arabicPeriod"/>
            </a:pPr>
            <a:r>
              <a:rPr lang="de-DE" dirty="0"/>
              <a:t>Zuwanderung</a:t>
            </a:r>
          </a:p>
          <a:p>
            <a:pPr>
              <a:buFont typeface="+mj-lt"/>
              <a:buAutoNum type="arabicPeriod"/>
            </a:pPr>
            <a:r>
              <a:rPr lang="de-DE" dirty="0"/>
              <a:t>Digitalisierung</a:t>
            </a:r>
          </a:p>
          <a:p>
            <a:pPr>
              <a:buFont typeface="+mj-lt"/>
              <a:buAutoNum type="arabicPeriod"/>
            </a:pPr>
            <a:r>
              <a:rPr lang="de-DE" dirty="0"/>
              <a:t>Geschlechtergerechtigkeit</a:t>
            </a:r>
          </a:p>
          <a:p>
            <a:pPr marL="0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53756287"/>
      </p:ext>
    </p:extLst>
  </p:cSld>
  <p:clrMapOvr>
    <a:masterClrMapping/>
  </p:clrMapOvr>
  <p:transition spd="slow"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089B6BCC-20AD-49C2-A196-E6ABD24CC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</a:t>
            </a:r>
            <a:endParaRPr lang="de-AT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AE0A4F0-0C41-40CD-B278-9F08C4B13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Jugendliche sind insgesamt optimistisch auf die Zukunft eingestellt.</a:t>
            </a:r>
          </a:p>
          <a:p>
            <a:r>
              <a:rPr lang="de-DE" dirty="0"/>
              <a:t>Die Maßnahmen hinsichtlich COVID-19 haben bei vielen Jugendlichen zu starken Belastungen geführt; die Einschränkungen auf das Sozialleben waren besonders bedrückend.</a:t>
            </a:r>
          </a:p>
          <a:p>
            <a:r>
              <a:rPr lang="de-DE" dirty="0"/>
              <a:t>Viele der Maßnahmen waren mit der Lebensrealität der Jugendlichen – Schule und Freizeit mit unterschiedlichen Regeln – inkompatibel, und führten nicht zu einer Steigerung des Vertrauens in Politik und Verwaltung.</a:t>
            </a:r>
          </a:p>
          <a:p>
            <a:r>
              <a:rPr lang="de-DE" dirty="0"/>
              <a:t>Jugendliche fühlen sich in ihren Gemeinden gut aufgehoben und bemerken ein gutes Miteinander, wünschen sich aber auch Veränderungen.</a:t>
            </a:r>
          </a:p>
          <a:p>
            <a:r>
              <a:rPr lang="de-DE" dirty="0"/>
              <a:t>Gesellschaftliche Hauptthemen: Corona übertrifft alles, deckt aber auch viel zu. Klimakrise, Umweltverschmutzung und Gewalt gegen Frauen folgen direkt hinter COVID-19. </a:t>
            </a:r>
          </a:p>
          <a:p>
            <a:r>
              <a:rPr lang="de-DE" dirty="0"/>
              <a:t>Informationsverhalten der Jugendlichen: in allen Bereichen werden social </a:t>
            </a:r>
            <a:r>
              <a:rPr lang="de-DE" dirty="0" err="1"/>
              <a:t>media</a:t>
            </a:r>
            <a:r>
              <a:rPr lang="de-DE" dirty="0"/>
              <a:t> als Hauptinformationsquelle genannt, egal ob Freizeit, Gesundheit oder Politik.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51628077"/>
      </p:ext>
    </p:extLst>
  </p:cSld>
  <p:clrMapOvr>
    <a:masterClrMapping/>
  </p:clrMapOvr>
  <p:transition spd="slow"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780928"/>
            <a:ext cx="7989888" cy="1143000"/>
          </a:xfrm>
        </p:spPr>
        <p:txBody>
          <a:bodyPr anchor="ctr"/>
          <a:lstStyle/>
          <a:p>
            <a:pPr algn="l" eaLnBrk="1" hangingPunct="1">
              <a:spcBef>
                <a:spcPct val="40000"/>
              </a:spcBef>
            </a:pPr>
            <a:r>
              <a:rPr lang="de-DE" altLang="de-DE" sz="2400" dirty="0"/>
              <a:t>Herzlichen Dank für die Aufmerksamkeit</a:t>
            </a:r>
            <a:br>
              <a:rPr lang="de-DE" altLang="de-DE" sz="2400" dirty="0"/>
            </a:br>
            <a:br>
              <a:rPr lang="de-DE" altLang="de-DE" sz="2400" dirty="0"/>
            </a:br>
            <a:endParaRPr lang="de-DE" altLang="de-DE" sz="1800" b="1" dirty="0">
              <a:latin typeface="Arial" panose="020B0604020202020204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B4117A5-59E4-44B9-9076-673CD7186A72}"/>
              </a:ext>
            </a:extLst>
          </p:cNvPr>
          <p:cNvSpPr/>
          <p:nvPr/>
        </p:nvSpPr>
        <p:spPr>
          <a:xfrm>
            <a:off x="899592" y="4245476"/>
            <a:ext cx="610242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Manfred Zentner</a:t>
            </a:r>
            <a:br>
              <a:rPr lang="de-DE" altLang="de-DE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Donau-Universität Krems, Department Migration und Globalisierung</a:t>
            </a:r>
            <a:br>
              <a:rPr lang="de-DE" altLang="de-DE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Kontakt: manfred.zentner@donau-uni.ac.at</a:t>
            </a:r>
            <a:endParaRPr lang="de-A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Ergebnisse der online Befragung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873942"/>
      </p:ext>
    </p:extLst>
  </p:cSld>
  <p:clrMapOvr>
    <a:masterClrMapping/>
  </p:clrMapOvr>
  <p:transition spd="slow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Zukunftsaussichten generell positiv</a:t>
            </a:r>
            <a:endParaRPr lang="en-US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C910D55-7C46-4A02-AD92-A446F78F7002}"/>
              </a:ext>
            </a:extLst>
          </p:cNvPr>
          <p:cNvSpPr txBox="1"/>
          <p:nvPr/>
        </p:nvSpPr>
        <p:spPr>
          <a:xfrm>
            <a:off x="611560" y="1362254"/>
            <a:ext cx="805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Zukunft des Privatlebens wird noch positiver gesehen als berufliche Zukunft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F8DCE87B-2D28-460B-831A-71159AC0E0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1628800"/>
            <a:ext cx="7195443" cy="465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25276"/>
      </p:ext>
    </p:extLst>
  </p:cSld>
  <p:clrMapOvr>
    <a:masterClrMapping/>
  </p:clrMapOvr>
  <p:transition spd="slow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Freizeitaktivitäten</a:t>
            </a:r>
            <a:endParaRPr lang="en-US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98E5AFF4-CB23-4EFA-BCDC-EBA9BDB507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380517"/>
            <a:ext cx="7499033" cy="484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979665"/>
      </p:ext>
    </p:extLst>
  </p:cSld>
  <p:clrMapOvr>
    <a:masterClrMapping/>
  </p:clrMapOvr>
  <p:transition spd="slow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Ausgewählte Freizeitaktivitäten nach Alter</a:t>
            </a:r>
            <a:endParaRPr lang="en-US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C086AA2E-CC7F-48B5-BFAC-0F1744AB95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3082" y="1409700"/>
            <a:ext cx="7461326" cy="482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213386"/>
      </p:ext>
    </p:extLst>
  </p:cSld>
  <p:clrMapOvr>
    <a:masterClrMapping/>
  </p:clrMapOvr>
  <p:transition spd="slow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Geschlechtsspezifisches Freizeitaktivitäten</a:t>
            </a:r>
            <a:endParaRPr lang="en-US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2502E842-D195-4913-A054-445E5B27B5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9927" y="1409699"/>
            <a:ext cx="7472473" cy="482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177255"/>
      </p:ext>
    </p:extLst>
  </p:cSld>
  <p:clrMapOvr>
    <a:masterClrMapping/>
  </p:clrMapOvr>
  <p:transition spd="slow"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Reduktion von Sozialkontakten als echte Herausforderung</a:t>
            </a:r>
            <a:endParaRPr lang="en-US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1B8F6147-04F3-4554-87CF-38AE43693C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409699"/>
            <a:ext cx="7410400" cy="478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2288"/>
      </p:ext>
    </p:extLst>
  </p:cSld>
  <p:clrMapOvr>
    <a:masterClrMapping/>
  </p:clrMapOvr>
  <p:transition spd="slow"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Covid-19-Maßnahmen und ihre Auswirkungen</a:t>
            </a:r>
            <a:endParaRPr lang="en-US" dirty="0"/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3416BFFB-BEE7-4298-BCE9-3C52D511AC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409700"/>
            <a:ext cx="7416824" cy="479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495410"/>
      </p:ext>
    </p:extLst>
  </p:cSld>
  <p:clrMapOvr>
    <a:masterClrMapping/>
  </p:clrMapOvr>
  <p:transition spd="slow">
    <p:zoom/>
  </p:transition>
</p:sld>
</file>

<file path=ppt/theme/theme1.xml><?xml version="1.0" encoding="utf-8"?>
<a:theme xmlns:a="http://schemas.openxmlformats.org/drawingml/2006/main" name="research">
  <a:themeElements>
    <a:clrScheme name="research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research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research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search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search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search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searc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searc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searc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F:\Jugendkultur_at\2001\Vortraege\Vorlagen\research.pot</Template>
  <TotalTime>0</TotalTime>
  <Words>410</Words>
  <Application>Microsoft Office PowerPoint</Application>
  <PresentationFormat>Bildschirmpräsentation (4:3)</PresentationFormat>
  <Paragraphs>75</Paragraphs>
  <Slides>26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2" baseType="lpstr">
      <vt:lpstr>Arial</vt:lpstr>
      <vt:lpstr>Arial Black</vt:lpstr>
      <vt:lpstr>Calibri</vt:lpstr>
      <vt:lpstr>Marlett</vt:lpstr>
      <vt:lpstr>Times New Roman</vt:lpstr>
      <vt:lpstr>research</vt:lpstr>
      <vt:lpstr>Jugendbefragung 2022  </vt:lpstr>
      <vt:lpstr>Die Studie</vt:lpstr>
      <vt:lpstr>Ergebnisse der online Befragung</vt:lpstr>
      <vt:lpstr>Zukunftsaussichten generell positiv</vt:lpstr>
      <vt:lpstr>Freizeitaktivitäten</vt:lpstr>
      <vt:lpstr>Ausgewählte Freizeitaktivitäten nach Alter</vt:lpstr>
      <vt:lpstr>Geschlechtsspezifisches Freizeitaktivitäten</vt:lpstr>
      <vt:lpstr>Reduktion von Sozialkontakten als echte Herausforderung</vt:lpstr>
      <vt:lpstr>Covid-19-Maßnahmen und ihre Auswirkungen</vt:lpstr>
      <vt:lpstr>Covid-19-Maßnahmen und ihre Auswirkungen</vt:lpstr>
      <vt:lpstr>Covid-19-Maßnahmen und ihre Auswirkungen</vt:lpstr>
      <vt:lpstr>Jugend in der Gemeinde</vt:lpstr>
      <vt:lpstr>Jugend in der Gemeinde  2</vt:lpstr>
      <vt:lpstr>Jugend in der Gemeinde 3</vt:lpstr>
      <vt:lpstr>Mehrheit braucht digitale Medien im Alltag</vt:lpstr>
      <vt:lpstr>Digital Natives?</vt:lpstr>
      <vt:lpstr>Nutzung verschiedener digitaler Angebote (mehrmals täglich)</vt:lpstr>
      <vt:lpstr>Informationsquellen zu bestimmten Themen</vt:lpstr>
      <vt:lpstr>Änderung des Informationsverhaltens: je jünger desto social</vt:lpstr>
      <vt:lpstr>Persönlich sehr wichtige Lebensbereiche</vt:lpstr>
      <vt:lpstr>Persönlich sehr wichtige Lebensbereiche</vt:lpstr>
      <vt:lpstr>Gesellschaftspolitisch sehr problematisch</vt:lpstr>
      <vt:lpstr>Gesellschaftspolitisch sehr problematisch</vt:lpstr>
      <vt:lpstr>Wichtigste Aufgaben der Politik</vt:lpstr>
      <vt:lpstr>Zusammenfassung</vt:lpstr>
      <vt:lpstr>Herzlichen Dank für die Aufmerksamkeit  </vt:lpstr>
    </vt:vector>
  </TitlesOfParts>
  <Company>jugendkultur.at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Jugendkultur</dc:title>
  <dc:creator>Manfred Zentner</dc:creator>
  <cp:lastModifiedBy>Manfred Zentner</cp:lastModifiedBy>
  <cp:revision>407</cp:revision>
  <cp:lastPrinted>2018-08-13T09:16:28Z</cp:lastPrinted>
  <dcterms:created xsi:type="dcterms:W3CDTF">2003-09-19T08:02:39Z</dcterms:created>
  <dcterms:modified xsi:type="dcterms:W3CDTF">2022-04-05T06:54:32Z</dcterms:modified>
</cp:coreProperties>
</file>